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57" r:id="rId3"/>
    <p:sldId id="265" r:id="rId4"/>
    <p:sldId id="261" r:id="rId5"/>
    <p:sldId id="276" r:id="rId6"/>
    <p:sldId id="262" r:id="rId7"/>
    <p:sldId id="263" r:id="rId8"/>
    <p:sldId id="277" r:id="rId9"/>
    <p:sldId id="268" r:id="rId10"/>
    <p:sldId id="275" r:id="rId11"/>
    <p:sldId id="264" r:id="rId12"/>
    <p:sldId id="266" r:id="rId13"/>
    <p:sldId id="267" r:id="rId14"/>
    <p:sldId id="274" r:id="rId15"/>
    <p:sldId id="269" r:id="rId16"/>
    <p:sldId id="273" r:id="rId17"/>
    <p:sldId id="258" r:id="rId18"/>
    <p:sldId id="272" r:id="rId19"/>
    <p:sldId id="271" r:id="rId20"/>
    <p:sldId id="270" r:id="rId21"/>
    <p:sldId id="285" r:id="rId22"/>
    <p:sldId id="278" r:id="rId2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404" autoAdjust="0"/>
  </p:normalViewPr>
  <p:slideViewPr>
    <p:cSldViewPr snapToGrid="0">
      <p:cViewPr varScale="1">
        <p:scale>
          <a:sx n="88" d="100"/>
          <a:sy n="88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5E95F2EA-73DA-4ADB-9F3B-1BBF33B1C8B6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0" tIns="47780" rIns="95560" bIns="4778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8FFE0235-0E95-4C23-B79B-D1D45A7861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8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783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6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32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35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12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218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43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249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677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619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21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786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97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89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486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86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35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63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07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85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82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97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0235-0E95-4C23-B79B-D1D45A78618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97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F01CC-042B-4F12-A9BE-1ABF7DC8C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2B28805-7465-4B30-982E-81A0BFE5F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F7D84F-4B1B-468B-9C72-F683C86D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D43-83E7-4BB7-92E9-8440A41F9679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B0B0F2-C558-44F9-9141-645825DA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1DA293-3C92-4A06-9745-F8FEF436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15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CBF01-0FA5-472F-A389-A9F2FF68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7C278D-0B8B-4DEF-8F57-F0D96D77B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26E43B-FF1F-4D68-95ED-C9F18B35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747-A814-4818-B546-FD1F98725697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99C40B-781D-44ED-8A69-469298E2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B7C1EC-3D29-4A97-AFA7-93CA3671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7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EF86E13-7749-4DFF-995D-3E56BD19C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593EE5-C8B2-4781-B418-E689DD148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DFCBF7-5721-4573-9300-AC61EFC9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B0C1-78D4-4AB3-9B54-FAE4724884BA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9FFA3D-3C74-4AD5-ABA7-45970382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F1EA5D-E60F-41BE-B3C9-07AECD56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809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48B0C-B3F1-4B9B-B3A7-D4814BEC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0480B0-5BB7-41F9-BE69-A907B6C09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84B3B0-AB8C-4999-8B65-CA1A247C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9D1A-5776-4844-9BDB-A1D0376CC829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B29A58-AF59-4424-A6A1-F2136BF8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7C773-A8EB-4CF2-99CE-8E0943E5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61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8235F-3A3E-4D73-ADED-DFBF9B12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58D231-0189-49A1-97AA-EFFB3B911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EB8572-AC3F-47AD-8742-D94FA4F1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8A-F862-4639-8F3D-ACE15E01921A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BEF851-B36D-48CF-BF18-59F67D12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47937C-20E3-4BB2-A650-9E93F169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92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7FC77-3CAC-4C07-ACE9-200757D6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1C25A5-01BB-4C46-AA56-F131A915F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5A5CF9-A717-4F17-8EC2-6625C7BA0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8868FA-5B6D-4164-B744-FC88AEC1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A84E-1DA4-4D94-9EFF-96FF077D31EF}" type="datetime1">
              <a:rPr lang="da-DK" smtClean="0"/>
              <a:t>01-12-2023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8A6D94-158B-4EA8-BDDB-864FF316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04AD8B-958F-4C6A-8047-421D647C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22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DAA16-D9E3-4FBB-8A9D-20FD0CE7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F9619E-095F-49B2-8230-E075F89F1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7459340-EE62-4E29-A604-FAE030A44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A4A8320-3543-4BE8-B3A1-3603AAC6D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3D0AEE-6367-4A1F-B4D5-D92298EA0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9B04422-4A62-438F-9D52-D0A415E1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5200-420D-4686-B4BB-9FE8E36C9364}" type="datetime1">
              <a:rPr lang="da-DK" smtClean="0"/>
              <a:t>01-12-2023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6EFDBA1-3FCE-4614-A00C-F8E1CC30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B8571AC-EA6B-4B7C-A384-D72460E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1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A8A69-3379-4DC4-B14C-C043980C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C6C78B-5685-4890-9B7E-6B7DEB84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89B9-1E5B-4A47-BA62-7DC42B75CE88}" type="datetime1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E0CE661-BB6E-4C92-903F-930D0991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F204F76-C1E1-4C77-936F-FD7A797C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0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47988A-D587-44A1-BFAF-F5FAB469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DA0-94D6-4736-8E4B-EA16D7625CBD}" type="datetime1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FE1BCE9-F05E-4C2C-93EA-C7103E11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2EB35F-A6F4-4117-99F3-AAD484BE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88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8CB3B-019A-4D42-9FAB-610945E0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184257-8FDF-46E1-BC6B-A772C3FF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FF11296-1991-498B-8300-90D77F901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790441-7CA3-47E9-83BB-903B3BC7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3EB4-0D39-42E2-B50B-649641BDB2E8}" type="datetime1">
              <a:rPr lang="da-DK" smtClean="0"/>
              <a:t>01-12-2023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6A64A5B-FE4E-4A58-8CBC-A65DA4FF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B509D5-03B2-4D42-9C48-567CD36C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5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EF8E5-416D-4419-A560-E2CDD352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6C3100F-3350-4553-A732-39C54F042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6578E54-ED7D-4CB7-A20C-6D550420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6D9CC1-836D-4EAE-8A1F-3071BB6D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7D51-7484-4E82-B469-914957ED51A4}" type="datetime1">
              <a:rPr lang="da-DK" smtClean="0"/>
              <a:t>01-12-2023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91684C-ADC1-4623-9957-5781C8CD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FC21F2-B0FA-4596-B8A6-C90816EB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8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688C023-8B31-4C22-AF3D-FDD17CC2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EF1D00-233C-4520-A55E-DD2DE579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B9464-EB40-44D6-A8E9-AC4686ED8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4D0F-CB29-4956-8A91-F8EED8B42B12}" type="datetime1">
              <a:rPr lang="da-DK" smtClean="0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25B42D-AFAA-43CE-BB1E-61A5FA659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E3A5BD-149A-48B2-93A4-45832EE3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8981-9E3F-4C1A-8075-E5B923D808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1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su.dk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138C182-B4DF-460D-A557-09D20E5A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738" y="0"/>
            <a:ext cx="7505363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8A52A43-9B51-4A8B-8B9D-A1C9554E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0"/>
            <a:ext cx="528637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AC2911-0207-4CDE-81F4-2D4AD1F8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8" y="578190"/>
            <a:ext cx="10515600" cy="1325563"/>
          </a:xfrm>
        </p:spPr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Velkommen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4B0B34-652E-47B6-AABF-829838D7DA78}"/>
              </a:ext>
            </a:extLst>
          </p:cNvPr>
          <p:cNvSpPr/>
          <p:nvPr/>
        </p:nvSpPr>
        <p:spPr>
          <a:xfrm>
            <a:off x="527718" y="2105973"/>
            <a:ext cx="5038581" cy="368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E41D99-CEC3-451F-AD62-2DE9034F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4675334"/>
          </a:xfrm>
        </p:spPr>
        <p:txBody>
          <a:bodyPr/>
          <a:lstStyle/>
          <a:p>
            <a:r>
              <a:rPr lang="da-DK" dirty="0">
                <a:latin typeface="Georgia" panose="02040502050405020303" pitchFamily="18" charset="0"/>
              </a:rPr>
              <a:t>Hvem er vi?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Praktisk info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Spørgsmål i chatten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1604F8-A2B6-40EA-B556-CAE43230A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343175"/>
            <a:ext cx="1984188" cy="13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70D6390-070B-4A30-8A58-34905A00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619125"/>
            <a:ext cx="2914650" cy="62388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4276D37-C10B-4830-A7C6-6BBAB5A0F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E4693-18A8-462B-82E0-DB019C2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Støttemuligheder i ungdomsuddannelse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37C26-7DA7-4E78-ADE0-7030A269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Hvad er en ungdomsuddannelse?</a:t>
            </a:r>
          </a:p>
          <a:p>
            <a:r>
              <a:rPr lang="da-DK" dirty="0">
                <a:latin typeface="Georgia" panose="02040502050405020303" pitchFamily="18" charset="0"/>
              </a:rPr>
              <a:t>Hvad er SPS?</a:t>
            </a:r>
          </a:p>
          <a:p>
            <a:r>
              <a:rPr lang="da-DK" dirty="0">
                <a:latin typeface="Georgia" panose="02040502050405020303" pitchFamily="18" charset="0"/>
              </a:rPr>
              <a:t>Hvilken støtte kan man få som ordblind?</a:t>
            </a:r>
          </a:p>
          <a:p>
            <a:r>
              <a:rPr lang="da-DK" dirty="0">
                <a:latin typeface="Georgia" panose="02040502050405020303" pitchFamily="18" charset="0"/>
              </a:rPr>
              <a:t>Hvordan får man støtten? </a:t>
            </a:r>
          </a:p>
          <a:p>
            <a:r>
              <a:rPr lang="da-DK" dirty="0">
                <a:latin typeface="Georgia" panose="02040502050405020303" pitchFamily="18" charset="0"/>
              </a:rPr>
              <a:t>Hvad hvis man er i ordblindetestens gule felt? </a:t>
            </a:r>
          </a:p>
        </p:txBody>
      </p:sp>
    </p:spTree>
    <p:extLst>
      <p:ext uri="{BB962C8B-B14F-4D97-AF65-F5344CB8AC3E}">
        <p14:creationId xmlns:p14="http://schemas.microsoft.com/office/powerpoint/2010/main" val="427111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15BC9E0-D6B2-403C-8064-1A2C429B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32" y="1027906"/>
            <a:ext cx="6660518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Hvad er en ungdomsuddannelse?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928380"/>
          </a:xfrm>
        </p:spPr>
        <p:txBody>
          <a:bodyPr>
            <a:normAutofit fontScale="92500" lnSpcReduction="1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Erhvervsuddannelser (EUD)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EUX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Gymnasiale uddannelser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STX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HHX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HTX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HF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Se mere på ug.dk</a:t>
            </a:r>
          </a:p>
        </p:txBody>
      </p:sp>
    </p:spTree>
    <p:extLst>
      <p:ext uri="{BB962C8B-B14F-4D97-AF65-F5344CB8AC3E}">
        <p14:creationId xmlns:p14="http://schemas.microsoft.com/office/powerpoint/2010/main" val="424691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F74BB4-30E5-43A7-B6F6-893A2E47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619125"/>
            <a:ext cx="2914650" cy="623887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Hvad er SPS?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9150" cy="4667250"/>
          </a:xfrm>
        </p:spPr>
        <p:txBody>
          <a:bodyPr>
            <a:normAutofit fontScale="92500" lnSpcReduction="1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Specialpædagogisk støtte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Finansieret af staten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Den enkelte skole søger midler hjem til eleven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”Skal sikre, at elever kan uddanne sig på lige fod med andre, selv om de har en funktionsnedsættelse” (</a:t>
            </a:r>
            <a:r>
              <a:rPr lang="da-DK" dirty="0">
                <a:latin typeface="Georgia" panose="02040502050405020303" pitchFamily="18" charset="0"/>
                <a:hlinkClick r:id="rId5"/>
              </a:rPr>
              <a:t>www.spsu.dk</a:t>
            </a:r>
            <a:r>
              <a:rPr lang="da-DK" dirty="0">
                <a:latin typeface="Georgia" panose="02040502050405020303" pitchFamily="18" charset="0"/>
              </a:rPr>
              <a:t>)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Også muligt på videregående uddannelser</a:t>
            </a:r>
          </a:p>
        </p:txBody>
      </p:sp>
    </p:spTree>
    <p:extLst>
      <p:ext uri="{BB962C8B-B14F-4D97-AF65-F5344CB8AC3E}">
        <p14:creationId xmlns:p14="http://schemas.microsoft.com/office/powerpoint/2010/main" val="79836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FAADE88-D709-440C-B250-0861E913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619125"/>
            <a:ext cx="2914650" cy="6238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D7B4847-4FF9-4D69-B253-45B383EF0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Hvilken støtte har man krav på?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9933264" cy="4437062"/>
          </a:xfrm>
        </p:spPr>
        <p:txBody>
          <a:bodyPr>
            <a:normAutofit lnSpcReduction="1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Programpakke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Hjælp til installation, anvendelse og ved problemer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Fra 2023: </a:t>
            </a:r>
            <a:r>
              <a:rPr lang="da-DK" dirty="0" err="1">
                <a:latin typeface="Georgia" panose="02040502050405020303" pitchFamily="18" charset="0"/>
              </a:rPr>
              <a:t>IntoWords</a:t>
            </a:r>
            <a:endParaRPr lang="da-DK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Lånecomputer ved behov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Digital adgang til undervisningsmaterialer 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Særlige vilkår til eksamen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Fx forlænget tid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9AEBB64-C42C-4EB6-A316-289513B2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139" y="697873"/>
            <a:ext cx="2877861" cy="61601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0A0ED86-2C49-481E-94AA-04B20C4C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Hvilken støtte har man krav på?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3264" cy="4765675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Studiestøttetimer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Møder med støttegiver 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Fx en time om ugen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Gruppebaseret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Fx </a:t>
            </a:r>
            <a:r>
              <a:rPr lang="da-DK" dirty="0" err="1">
                <a:latin typeface="Georgia" panose="02040502050405020303" pitchFamily="18" charset="0"/>
              </a:rPr>
              <a:t>tolærertimer</a:t>
            </a:r>
            <a:r>
              <a:rPr lang="da-DK" dirty="0">
                <a:latin typeface="Georgia" panose="02040502050405020303" pitchFamily="18" charset="0"/>
              </a:rPr>
              <a:t> </a:t>
            </a:r>
          </a:p>
          <a:p>
            <a:pPr marL="914400" lvl="2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Fx støtte til: 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Overblik og struktur 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Notatteknik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Eksamensforberedelse</a:t>
            </a:r>
          </a:p>
          <a:p>
            <a:pPr marL="914400" lvl="2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Ikke lektiehjælp</a:t>
            </a:r>
          </a:p>
          <a:p>
            <a:pPr lvl="2"/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Tilrettelægges efter aftale med uddannelsesstedet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Også krav på støtte i praktikperioder på EUD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5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331584D-6617-42C5-ACED-BE8C77B4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619125"/>
            <a:ext cx="2914650" cy="6238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E2E5933-137E-43A7-B726-054A8E82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Hvordan får man støtte?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19257" cy="4826845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Giv uddannelsesstedet besked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Gennem optagelse.dk: Markér støttebehov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Ved direkte henvendelse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Overflytning af SPS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Muligt ved overgang fra almen efterskole/privatskole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Ikke muligt fra ordblindeefterskole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Vigtigt med tidlig kontakt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Anbefaling: Før sommerferien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Uddannelsesstedet indhenter samtykke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Indhenter national ordblindetest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6B35E07-0482-4193-A6B7-2DCA2FD4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8534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Det gule felt?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744200" cy="4351338"/>
          </a:xfrm>
        </p:spPr>
        <p:txBody>
          <a:bodyPr>
            <a:normAutofit/>
          </a:bodyPr>
          <a:lstStyle/>
          <a:p>
            <a:r>
              <a:rPr lang="da-DK" dirty="0">
                <a:latin typeface="Georgia" panose="02040502050405020303" pitchFamily="18" charset="0"/>
              </a:rPr>
              <a:t>Ikke krav på SPS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”I særlige tilfælde er det muligt for styrelsen at godkende ansøgninger om SPS på baggrund af et gult testresultat i Ordblindetesten, baggrundsoplysninger og supplerende testning” (spsu.dk)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Giv uddannelsesstedet besked og gå i dialog med dem!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859969C-A0F4-425B-B2BE-9FFE7AC7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566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E4693-18A8-462B-82E0-DB019C27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latin typeface="Bree Serif" panose="02000503040000020004" pitchFamily="2" charset="0"/>
              </a:rPr>
              <a:t>Særligt uddannelsestilbud til ordblinde:</a:t>
            </a:r>
            <a:br>
              <a:rPr lang="da-DK" dirty="0">
                <a:latin typeface="Bree Serif" panose="02000503040000020004" pitchFamily="2" charset="0"/>
              </a:rPr>
            </a:br>
            <a:r>
              <a:rPr lang="da-DK" dirty="0">
                <a:latin typeface="Bree Serif" panose="02000503040000020004" pitchFamily="2" charset="0"/>
              </a:rPr>
              <a:t>HF ordblind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37C26-7DA7-4E78-ADE0-7030A269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631"/>
            <a:ext cx="10515600" cy="4351338"/>
          </a:xfrm>
        </p:spPr>
        <p:txBody>
          <a:bodyPr/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Hvad er det? </a:t>
            </a:r>
          </a:p>
          <a:p>
            <a:r>
              <a:rPr lang="da-DK" dirty="0">
                <a:latin typeface="Georgia" panose="02040502050405020303" pitchFamily="18" charset="0"/>
              </a:rPr>
              <a:t>Hvor tilbydes det? </a:t>
            </a:r>
          </a:p>
          <a:p>
            <a:r>
              <a:rPr lang="da-DK" dirty="0">
                <a:latin typeface="Georgia" panose="02040502050405020303" pitchFamily="18" charset="0"/>
              </a:rPr>
              <a:t>Optagelse?</a:t>
            </a: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21BB06-9351-49B6-AA66-9B6159CC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2256631"/>
            <a:ext cx="4991100" cy="3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Hvad er HF Ordblind?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3264" cy="4351338"/>
          </a:xfrm>
        </p:spPr>
        <p:txBody>
          <a:bodyPr>
            <a:normAutofit fontScale="92500" lnSpcReduction="2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Særligt tilrettelagt tilbud til ordblinde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Stamklasse kun med ordblinde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2 eller 3 år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Ordblindeundervisning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Lærere med særlige kompetencer</a:t>
            </a: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BE0CCF-C29E-4D36-866B-51A73EA55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01158"/>
            <a:ext cx="5133975" cy="40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2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Hvor tilbydes HF ordblind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4351338"/>
          </a:xfrm>
        </p:spPr>
        <p:txBody>
          <a:bodyPr>
            <a:normAutofit fontScale="55000" lnSpcReduction="2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Skanderborg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2 år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Optag direkte efter 9./10. kl. 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Horsens, Silkeborg og Randers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3 år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Optag direkte efter 9./10. kl. 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Nr. Nissum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3 år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Optag direkte efter 9./10. kl.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Kostskole 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Århus HF og VUC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3 år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Ikke optag direkte efter 9./10. kl. 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Og mange andre steder!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333BAB-E998-4B24-B473-CE20D041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07" y="1756739"/>
            <a:ext cx="4010585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138C182-B4DF-460D-A557-09D20E5A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738" y="0"/>
            <a:ext cx="7505363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8A52A43-9B51-4A8B-8B9D-A1C9554E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0"/>
            <a:ext cx="528637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AC2911-0207-4CDE-81F4-2D4AD1F8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18" y="578190"/>
            <a:ext cx="10515600" cy="1325563"/>
          </a:xfrm>
        </p:spPr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Program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4B0B34-652E-47B6-AABF-829838D7DA78}"/>
              </a:ext>
            </a:extLst>
          </p:cNvPr>
          <p:cNvSpPr/>
          <p:nvPr/>
        </p:nvSpPr>
        <p:spPr>
          <a:xfrm>
            <a:off x="527718" y="2105973"/>
            <a:ext cx="6025482" cy="3687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E41D99-CEC3-451F-AD62-2DE9034F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88" y="2619375"/>
            <a:ext cx="6819900" cy="2609850"/>
          </a:xfrm>
        </p:spPr>
        <p:txBody>
          <a:bodyPr>
            <a:normAutofit fontScale="775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Muligheder i 10. kl.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Muligheder i almene ungdomsuddannelser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Særligt uddannelsestilbud: HF ordblind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Spørgsmål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0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Optagelse på HF ordblind forløb med optag direkte efter 9./10. kl.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9933264" cy="4351338"/>
          </a:xfrm>
        </p:spPr>
        <p:txBody>
          <a:bodyPr>
            <a:normAutofit fontScale="700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Søg på optagelse.dk senest 1/3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Søg om ”forrang” og sæt kryds ved ordblindeklasse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Vedhæft ordblindetest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Adgangskrav som til den almene HF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Bl.a.: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Gennemsnit på 4 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Krav om 2. fremmedsprog til og med 9. kl.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Se mere på ug.dk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Mulighed for optagelsesprøve efter 10. kl.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Ikke ubegrænset plads i klasserne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Lokale regler. Fx optagelsessamtaler.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Se mere på skolernes egne hjemmesider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OBS på optagelsesregler i Århus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2"/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Bekymringer?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813"/>
            <a:ext cx="10771464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da-DK" sz="2500" b="1" dirty="0">
                <a:latin typeface="Georgia" panose="02040502050405020303" pitchFamily="18" charset="0"/>
              </a:rPr>
              <a:t>Hvad kan fylde? 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Kan jeg følge med? 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Er jeg den eneste ordblinde i klassen?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Hvordan bliver det at modtage støtte? </a:t>
            </a:r>
          </a:p>
          <a:p>
            <a:pPr lvl="2"/>
            <a:endParaRPr lang="da-DK" dirty="0">
              <a:latin typeface="Georgia" panose="02040502050405020303" pitchFamily="18" charset="0"/>
            </a:endParaRPr>
          </a:p>
          <a:p>
            <a:pPr marL="914400" lvl="2" indent="0">
              <a:buNone/>
            </a:pPr>
            <a:r>
              <a:rPr lang="da-DK" sz="2400" b="1" dirty="0">
                <a:latin typeface="Georgia" panose="02040502050405020303" pitchFamily="18" charset="0"/>
              </a:rPr>
              <a:t>Hvad kan man gøre? 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Snak med studievejleder/læsevejleder på uddannelsen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Tag til åbent hus</a:t>
            </a:r>
            <a:r>
              <a:rPr lang="da-DK" sz="2200">
                <a:latin typeface="Georgia" panose="02040502050405020303" pitchFamily="18" charset="0"/>
              </a:rPr>
              <a:t>; spørg!</a:t>
            </a:r>
            <a:endParaRPr lang="da-DK" sz="2200" dirty="0">
              <a:latin typeface="Georgia" panose="02040502050405020303" pitchFamily="18" charset="0"/>
            </a:endParaRP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Snak med nuværende lærere</a:t>
            </a:r>
          </a:p>
          <a:p>
            <a:pPr lvl="3"/>
            <a:r>
              <a:rPr lang="da-DK" sz="2200" dirty="0">
                <a:latin typeface="Georgia" panose="02040502050405020303" pitchFamily="18" charset="0"/>
              </a:rPr>
              <a:t>Snak med venner, bekendte, familie mm.  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65CD8A7-1DF9-41DE-8304-DDB7CB55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151" y="2055813"/>
            <a:ext cx="3446449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859969C-A0F4-425B-B2BE-9FFE7AC7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E4693-18A8-462B-82E0-DB019C27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99" y="1108061"/>
            <a:ext cx="10515600" cy="1325563"/>
          </a:xfrm>
        </p:spPr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Spørgsmål??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37C26-7DA7-4E78-ADE0-7030A269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da-DK" dirty="0">
                <a:latin typeface="Georgia" panose="02040502050405020303" pitchFamily="18" charset="0"/>
              </a:rPr>
              <a:t>          Skriv i chatten…</a:t>
            </a: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A1FC2FD-8A08-4281-8374-313FEC9CE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093"/>
          <a:stretch/>
        </p:blipFill>
        <p:spPr>
          <a:xfrm>
            <a:off x="7600951" y="0"/>
            <a:ext cx="4591050" cy="6962192"/>
          </a:xfrm>
          <a:prstGeom prst="rect">
            <a:avLst/>
          </a:prstGeom>
        </p:spPr>
      </p:pic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9EABE173-9C7F-402D-A4B9-406CA5700AD5}"/>
              </a:ext>
            </a:extLst>
          </p:cNvPr>
          <p:cNvSpPr/>
          <p:nvPr/>
        </p:nvSpPr>
        <p:spPr>
          <a:xfrm>
            <a:off x="1409699" y="3081338"/>
            <a:ext cx="3286125" cy="1057275"/>
          </a:xfrm>
          <a:prstGeom prst="wedgeRoundRectCallout">
            <a:avLst>
              <a:gd name="adj1" fmla="val -21161"/>
              <a:gd name="adj2" fmla="val 91329"/>
              <a:gd name="adj3" fmla="val 16667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14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D2412E-8FF0-4AE6-8969-752B3DD1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05" y="1781175"/>
            <a:ext cx="6910595" cy="50768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2B3E0D2-1C31-4A13-96C9-D0DC5BDBA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E4693-18A8-462B-82E0-DB019C2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10. skoleår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37C26-7DA7-4E78-ADE0-7030A269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Ordblindeefterskole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Almen efterskole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Lokale 10. kl. tilbud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Andre muligheder</a:t>
            </a:r>
          </a:p>
        </p:txBody>
      </p:sp>
    </p:spTree>
    <p:extLst>
      <p:ext uri="{BB962C8B-B14F-4D97-AF65-F5344CB8AC3E}">
        <p14:creationId xmlns:p14="http://schemas.microsoft.com/office/powerpoint/2010/main" val="26113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CFDF671-357C-4C23-BF86-B1860A7D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885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445"/>
            <a:ext cx="10515600" cy="1325563"/>
          </a:xfrm>
        </p:spPr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Ordblindeefterskole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25649"/>
            <a:ext cx="8893630" cy="4434905"/>
          </a:xfrm>
        </p:spPr>
        <p:txBody>
          <a:bodyPr>
            <a:normAutofit fontScale="850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Målgruppe: ”Normaltbegavede elever med ordblindhed eller tilsvarende læse-skrivevanskeligheder” (efterskolerne.dk)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Egenbetaling (som på almene efterskoler)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Niveaudelt undervisning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Små hold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Evt. flere lektioner i fx dansk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It-hjælpemidler indgår naturligt i undervisningen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E1641A1-2AAE-4E3E-8FC2-335780DB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69" y="2751291"/>
            <a:ext cx="4219305" cy="3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832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Ordblindeefterskole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3264" cy="4351338"/>
          </a:xfrm>
        </p:spPr>
        <p:txBody>
          <a:bodyPr>
            <a:normAutofit fontScale="70000" lnSpcReduction="20000"/>
          </a:bodyPr>
          <a:lstStyle/>
          <a:p>
            <a:r>
              <a:rPr lang="da-DK" dirty="0">
                <a:latin typeface="Georgia" panose="02040502050405020303" pitchFamily="18" charset="0"/>
              </a:rPr>
              <a:t>20 skoler i Danmark</a:t>
            </a:r>
          </a:p>
          <a:p>
            <a:r>
              <a:rPr lang="da-DK" dirty="0">
                <a:latin typeface="Georgia" panose="02040502050405020303" pitchFamily="18" charset="0"/>
              </a:rPr>
              <a:t>Forskellige optagelsesregler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Venteliste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Læse mere på www.ordbl.dk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Søg på efterskolerne.dk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Ledige pladser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Særlige interesser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Prisberegner 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Åbent hus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Efterskolernes dag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Efterskolernes aften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Andre besøgsdage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BF164C0-DB9B-4C06-BE15-0D01C4C38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74" y="293674"/>
            <a:ext cx="5812128" cy="306390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10DAFD6-743D-4338-9CA2-77B39377A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283" y="3602933"/>
            <a:ext cx="7732419" cy="23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Almen efterskole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Efterskolerne.dk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Mulighed for niveaudelt undervisning?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Mulighed for læseklasse? 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Støttemuligheder gennem SPS-systemet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Programpakke med læse- og skriveprogrammer til installation på elevens egen computer eller lånecomputer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Forlænget tid til eksamen</a:t>
            </a:r>
          </a:p>
          <a:p>
            <a:pPr lvl="1"/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Kontakt den enkelte skole for nærmere info og aftale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E7C3E73-4155-4382-9306-9ACC026DE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007" y="217487"/>
            <a:ext cx="5062787" cy="31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10. kl. lokalt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C43534F-685F-4D85-8F5B-E6C69241B95C}"/>
              </a:ext>
            </a:extLst>
          </p:cNvPr>
          <p:cNvSpPr/>
          <p:nvPr/>
        </p:nvSpPr>
        <p:spPr>
          <a:xfrm>
            <a:off x="838199" y="1724026"/>
            <a:ext cx="7381875" cy="4768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1825624"/>
            <a:ext cx="8620124" cy="4768849"/>
          </a:xfrm>
        </p:spPr>
        <p:txBody>
          <a:bodyPr>
            <a:normAutofit fontScale="85000" lnSpcReduction="1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UCS1o i Skanderborg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Ordblindeklasse 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Skoleåret 24/25</a:t>
            </a:r>
          </a:p>
          <a:p>
            <a:pPr lvl="3"/>
            <a:r>
              <a:rPr lang="da-DK" dirty="0">
                <a:latin typeface="Georgia" panose="02040502050405020303" pitchFamily="18" charset="0"/>
              </a:rPr>
              <a:t>Evt. også derefter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Kun elever i rødt felt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Dansk, engelsk, matematik i stamklasse med andre ordblinde</a:t>
            </a:r>
          </a:p>
          <a:p>
            <a:pPr marL="914400" lvl="2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Almene klasser: IT-hjælpemidler, undervisningsdifferentiering, forlænget tid til eksamen mm. 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Valgfag: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Mulighed for fx ”Støtte dansk”</a:t>
            </a:r>
          </a:p>
          <a:p>
            <a:pPr marL="914400" lvl="2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pPr lvl="1"/>
            <a:r>
              <a:rPr lang="da-DK" dirty="0">
                <a:latin typeface="Georgia" panose="02040502050405020303" pitchFamily="18" charset="0"/>
              </a:rPr>
              <a:t>Optager også elever fra andre kommuner, hvis de søger inden 1/3</a:t>
            </a:r>
          </a:p>
          <a:p>
            <a:pPr lvl="2"/>
            <a:r>
              <a:rPr lang="da-DK" dirty="0">
                <a:latin typeface="Georgia" panose="02040502050405020303" pitchFamily="18" charset="0"/>
              </a:rPr>
              <a:t>Søg både på optagelse.dk og via ucs10.dk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C943CA9-8D45-4EAB-80BD-11DD1520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382" y="309640"/>
            <a:ext cx="7641383" cy="26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4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10. kl. lokalt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C0C503E-E91F-4E65-8FDA-120AABA5892D}"/>
              </a:ext>
            </a:extLst>
          </p:cNvPr>
          <p:cNvSpPr/>
          <p:nvPr/>
        </p:nvSpPr>
        <p:spPr>
          <a:xfrm>
            <a:off x="631371" y="1915886"/>
            <a:ext cx="11005458" cy="267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2151870"/>
            <a:ext cx="6910388" cy="4079875"/>
          </a:xfrm>
        </p:spPr>
        <p:txBody>
          <a:bodyPr numCol="1">
            <a:normAutofit/>
          </a:bodyPr>
          <a:lstStyle/>
          <a:p>
            <a:r>
              <a:rPr lang="da-DK" dirty="0">
                <a:latin typeface="Georgia" panose="02040502050405020303" pitchFamily="18" charset="0"/>
              </a:rPr>
              <a:t>10. kl. i Odder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IT-hjælpemidler, forlænget tid til eksamen.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Kontakt skolen for nærmere info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Privatskoler i fx Aarhus og Silkeborg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IT-hjælpemidler, forlænget tid til eksamen. 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Støtte gennem SPS-systemet</a:t>
            </a:r>
          </a:p>
          <a:p>
            <a:pPr lvl="1"/>
            <a:r>
              <a:rPr lang="da-DK" dirty="0">
                <a:latin typeface="Georgia" panose="02040502050405020303" pitchFamily="18" charset="0"/>
              </a:rPr>
              <a:t>Kontakt skolerne for nærmere info </a:t>
            </a:r>
          </a:p>
          <a:p>
            <a:pPr marL="457200" lvl="1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endParaRPr lang="da-DK" dirty="0">
              <a:latin typeface="Georgia" panose="02040502050405020303" pitchFamily="18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2176757-6933-489E-9BAF-A2B7871F6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42" y="2581275"/>
            <a:ext cx="4601827" cy="34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7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D9174CA-8294-4F8C-BF8E-797FA7171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83" r="9318"/>
          <a:stretch/>
        </p:blipFill>
        <p:spPr>
          <a:xfrm>
            <a:off x="6648450" y="1690688"/>
            <a:ext cx="5543550" cy="51673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5656264-07EF-4F03-AE72-EA624EC8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B2BE98-A309-42C7-9740-A5F343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Bree Serif" panose="02000503040000020004" pitchFamily="2" charset="0"/>
              </a:rPr>
              <a:t>Andre 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4339C0-19D9-406B-B47D-37935E91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9675" cy="4351338"/>
          </a:xfrm>
        </p:spPr>
        <p:txBody>
          <a:bodyPr>
            <a:normAutofit fontScale="92500" lnSpcReduction="10000"/>
          </a:bodyPr>
          <a:lstStyle/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Arbejde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Forberedende Grunduddannelse (FGU)</a:t>
            </a:r>
          </a:p>
          <a:p>
            <a:pPr marL="0" indent="0">
              <a:buNone/>
            </a:pPr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Snak med din vejleder for mere info</a:t>
            </a:r>
          </a:p>
          <a:p>
            <a:endParaRPr lang="da-DK" dirty="0">
              <a:latin typeface="Georgia" panose="02040502050405020303" pitchFamily="18" charset="0"/>
            </a:endParaRPr>
          </a:p>
          <a:p>
            <a:r>
              <a:rPr lang="da-DK" dirty="0">
                <a:latin typeface="Georgia" panose="02040502050405020303" pitchFamily="18" charset="0"/>
              </a:rPr>
              <a:t>Digitalt oplæg 11. januar</a:t>
            </a:r>
          </a:p>
        </p:txBody>
      </p:sp>
    </p:spTree>
    <p:extLst>
      <p:ext uri="{BB962C8B-B14F-4D97-AF65-F5344CB8AC3E}">
        <p14:creationId xmlns:p14="http://schemas.microsoft.com/office/powerpoint/2010/main" val="238359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15075</TotalTime>
  <Words>872</Words>
  <Application>Microsoft Office PowerPoint</Application>
  <PresentationFormat>Widescreen</PresentationFormat>
  <Paragraphs>266</Paragraphs>
  <Slides>22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8" baseType="lpstr">
      <vt:lpstr>Arial</vt:lpstr>
      <vt:lpstr>Bree Serif</vt:lpstr>
      <vt:lpstr>Calibri</vt:lpstr>
      <vt:lpstr>Calibri Light</vt:lpstr>
      <vt:lpstr>Georgia</vt:lpstr>
      <vt:lpstr>Office-tema</vt:lpstr>
      <vt:lpstr>Velkommen</vt:lpstr>
      <vt:lpstr>Program</vt:lpstr>
      <vt:lpstr>10. skoleår </vt:lpstr>
      <vt:lpstr>Ordblindeefterskole</vt:lpstr>
      <vt:lpstr>Ordblindeefterskole</vt:lpstr>
      <vt:lpstr>Almen efterskole</vt:lpstr>
      <vt:lpstr>10. kl. lokalt</vt:lpstr>
      <vt:lpstr>10. kl. lokalt</vt:lpstr>
      <vt:lpstr>Andre muligheder</vt:lpstr>
      <vt:lpstr>Støttemuligheder i ungdomsuddannelse</vt:lpstr>
      <vt:lpstr>Hvad er en ungdomsuddannelse?</vt:lpstr>
      <vt:lpstr>Hvad er SPS?</vt:lpstr>
      <vt:lpstr>Hvilken støtte har man krav på?</vt:lpstr>
      <vt:lpstr>Hvilken støtte har man krav på?</vt:lpstr>
      <vt:lpstr>Hvordan får man støtte?</vt:lpstr>
      <vt:lpstr>Det gule felt?</vt:lpstr>
      <vt:lpstr>Særligt uddannelsestilbud til ordblinde: HF ordblind </vt:lpstr>
      <vt:lpstr>Hvad er HF Ordblind?</vt:lpstr>
      <vt:lpstr>Hvor tilbydes HF ordblind</vt:lpstr>
      <vt:lpstr>Optagelse på HF ordblind forløb med optag direkte efter 9./10. kl.</vt:lpstr>
      <vt:lpstr>Bekymringer?</vt:lpstr>
      <vt:lpstr>Spørgsmål??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 Serif</dc:title>
  <dc:creator>Iben Bak Larsen</dc:creator>
  <cp:lastModifiedBy>Michael Møller</cp:lastModifiedBy>
  <cp:revision>75</cp:revision>
  <cp:lastPrinted>2022-11-30T14:00:26Z</cp:lastPrinted>
  <dcterms:created xsi:type="dcterms:W3CDTF">2022-02-18T07:43:18Z</dcterms:created>
  <dcterms:modified xsi:type="dcterms:W3CDTF">2023-12-01T12:08:01Z</dcterms:modified>
</cp:coreProperties>
</file>